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B2BE5-E0AD-4BC7-9863-4E062737037B}" type="datetimeFigureOut">
              <a:rPr lang="es-ES" smtClean="0"/>
              <a:t>05/11/2021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E4A90-711D-4E3A-86D0-6D79B1AC65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7966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E4A90-711D-4E3A-86D0-6D79B1AC65A4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1225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7909EA1-ED51-451A-A221-028FFC60EA7E}" type="datetimeFigureOut">
              <a:rPr lang="es-ES" smtClean="0"/>
              <a:t>05/11/2021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90A36D6-FAF0-4B7B-BB0D-1DCCB4ACD0A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909EA1-ED51-451A-A221-028FFC60EA7E}" type="datetimeFigureOut">
              <a:rPr lang="es-ES" smtClean="0"/>
              <a:t>05/11/2021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0A36D6-FAF0-4B7B-BB0D-1DCCB4ACD0A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909EA1-ED51-451A-A221-028FFC60EA7E}" type="datetimeFigureOut">
              <a:rPr lang="es-ES" smtClean="0"/>
              <a:t>05/11/2021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0A36D6-FAF0-4B7B-BB0D-1DCCB4ACD0A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909EA1-ED51-451A-A221-028FFC60EA7E}" type="datetimeFigureOut">
              <a:rPr lang="es-ES" smtClean="0"/>
              <a:t>05/11/2021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0A36D6-FAF0-4B7B-BB0D-1DCCB4ACD0A0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909EA1-ED51-451A-A221-028FFC60EA7E}" type="datetimeFigureOut">
              <a:rPr lang="es-ES" smtClean="0"/>
              <a:t>05/11/2021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0A36D6-FAF0-4B7B-BB0D-1DCCB4ACD0A0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909EA1-ED51-451A-A221-028FFC60EA7E}" type="datetimeFigureOut">
              <a:rPr lang="es-ES" smtClean="0"/>
              <a:t>05/11/2021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0A36D6-FAF0-4B7B-BB0D-1DCCB4ACD0A0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909EA1-ED51-451A-A221-028FFC60EA7E}" type="datetimeFigureOut">
              <a:rPr lang="es-ES" smtClean="0"/>
              <a:t>05/11/2021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0A36D6-FAF0-4B7B-BB0D-1DCCB4ACD0A0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909EA1-ED51-451A-A221-028FFC60EA7E}" type="datetimeFigureOut">
              <a:rPr lang="es-ES" smtClean="0"/>
              <a:t>05/11/2021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0A36D6-FAF0-4B7B-BB0D-1DCCB4ACD0A0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909EA1-ED51-451A-A221-028FFC60EA7E}" type="datetimeFigureOut">
              <a:rPr lang="es-ES" smtClean="0"/>
              <a:t>05/11/2021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0A36D6-FAF0-4B7B-BB0D-1DCCB4ACD0A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7909EA1-ED51-451A-A221-028FFC60EA7E}" type="datetimeFigureOut">
              <a:rPr lang="es-ES" smtClean="0"/>
              <a:t>05/11/2021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0A36D6-FAF0-4B7B-BB0D-1DCCB4ACD0A0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7909EA1-ED51-451A-A221-028FFC60EA7E}" type="datetimeFigureOut">
              <a:rPr lang="es-ES" smtClean="0"/>
              <a:t>05/11/2021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90A36D6-FAF0-4B7B-BB0D-1DCCB4ACD0A0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2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61000"/>
                    </a14:imgEffect>
                    <a14:imgEffect>
                      <a14:colorTemperature colorTemp="4700"/>
                    </a14:imgEffect>
                    <a14:imgEffect>
                      <a14:saturation sat="190000"/>
                    </a14:imgEffect>
                    <a14:imgEffect>
                      <a14:brightnessContrast bright="-15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7909EA1-ED51-451A-A221-028FFC60EA7E}" type="datetimeFigureOut">
              <a:rPr lang="es-ES" smtClean="0"/>
              <a:t>05/11/2021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90A36D6-FAF0-4B7B-BB0D-1DCCB4ACD0A0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979712" y="980728"/>
            <a:ext cx="554461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DE DESARROLLO EN MANAGEMENT PARA CLUBES DE LA UCR </a:t>
            </a:r>
            <a:r>
              <a:rPr lang="es-ES" i="1" dirty="0" smtClean="0"/>
              <a:t>(PRODEMA 2021-2024)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pPr algn="ctr"/>
            <a:r>
              <a:rPr lang="es-ES" b="1" i="1" dirty="0" smtClean="0">
                <a:solidFill>
                  <a:srgbClr val="002060"/>
                </a:solidFill>
              </a:rPr>
              <a:t>"Trabajamos para mejorar la sustentabilidad </a:t>
            </a:r>
          </a:p>
          <a:p>
            <a:pPr algn="ctr"/>
            <a:r>
              <a:rPr lang="es-ES" b="1" i="1" dirty="0" smtClean="0">
                <a:solidFill>
                  <a:srgbClr val="002060"/>
                </a:solidFill>
              </a:rPr>
              <a:t>y la rentabilidad"</a:t>
            </a:r>
            <a:endParaRPr lang="es-ES" b="1" i="1" dirty="0">
              <a:solidFill>
                <a:srgbClr val="00206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516216" y="6021288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Mg. Guillermo D.R. Mariné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05030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75679" y="908720"/>
            <a:ext cx="79928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u="sng" dirty="0" smtClean="0"/>
              <a:t>Complejidad</a:t>
            </a:r>
          </a:p>
          <a:p>
            <a:endParaRPr lang="es-ES" dirty="0" smtClean="0"/>
          </a:p>
          <a:p>
            <a:r>
              <a:rPr lang="es-ES" dirty="0" smtClean="0"/>
              <a:t>Salirse del estado de confort abre nuevas oportunidades, pero requiere enfrentar el sentido confuso o la falta de conexión con el mundo de trabajo conocido. El desarrollo de competencias y la organización de conocimiento suplantan las formas obsoletas de trabajo, por lo cual es necesario adaptarse para poder incorporar tecnología novedosa y afrontar los desafíos empresariales.</a:t>
            </a:r>
          </a:p>
          <a:p>
            <a:endParaRPr lang="es-ES" dirty="0" smtClean="0"/>
          </a:p>
          <a:p>
            <a:r>
              <a:rPr lang="es-ES" b="1" u="sng" dirty="0" smtClean="0"/>
              <a:t>Ambigüedad</a:t>
            </a:r>
            <a:endParaRPr lang="es-ES" u="sng" dirty="0" smtClean="0"/>
          </a:p>
          <a:p>
            <a:endParaRPr lang="es-ES" dirty="0" smtClean="0"/>
          </a:p>
          <a:p>
            <a:r>
              <a:rPr lang="es-ES" dirty="0" smtClean="0"/>
              <a:t>De estas tres dimensiones deriva la ambigüedad. Surgen contradicciones y equívocos que hay que superar de forma continua. La pregunta es cómo seguir siendo productivos y rentables en un mundo lleno de ambigüedades. Existen soluciones tecnológicas para las diferentes gestiones y análisis de métricas, pero la preocupación radica en decidirse, dimensionar la capacidad e iniciarse en el camino digital.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5220072" y="304291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Mundo VUCA/VICA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2789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SICOLOGÍA DEPORTIVA – El Modelo VICA adaptado al Alto Rendimiento  Deportivo (VICAD) – San Luis de elegante s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03093"/>
            <a:ext cx="4824536" cy="310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220072" y="304291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Mundo VUCA/VICA</a:t>
            </a:r>
            <a:endParaRPr lang="es-ES" sz="2800" dirty="0"/>
          </a:p>
        </p:txBody>
      </p:sp>
      <p:pic>
        <p:nvPicPr>
          <p:cNvPr id="6148" name="Picture 4" descr="Ante un mundo VUCA, liderazgo HAKA&amp;quot;, a cargo de Norbert Monfort | ESADE  Alum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01008"/>
            <a:ext cx="3326187" cy="269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66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istoria 3° &amp;quot;F&amp;quot;: Actividad 1.- Fra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051" y="4293096"/>
            <a:ext cx="4423842" cy="208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72364"/>
            <a:ext cx="2572056" cy="3283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659632"/>
            <a:ext cx="3396207" cy="3396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355976" y="178046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RESISTENCIA</a:t>
            </a:r>
            <a:r>
              <a:rPr lang="es-ES" dirty="0" smtClean="0"/>
              <a:t> </a:t>
            </a:r>
            <a:r>
              <a:rPr lang="es-ES" sz="2800" dirty="0"/>
              <a:t>AL CAMBIO</a:t>
            </a:r>
            <a:endParaRPr lang="es-ES" sz="2800" dirty="0"/>
          </a:p>
        </p:txBody>
      </p:sp>
      <p:sp>
        <p:nvSpPr>
          <p:cNvPr id="3" name="2 CuadroTexto"/>
          <p:cNvSpPr txBox="1"/>
          <p:nvPr/>
        </p:nvSpPr>
        <p:spPr>
          <a:xfrm rot="19515253">
            <a:off x="117757" y="1146276"/>
            <a:ext cx="356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¿Para qué si así estamos bien?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 rot="516022">
            <a:off x="343272" y="4303558"/>
            <a:ext cx="34494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¿</a:t>
            </a:r>
            <a:r>
              <a:rPr lang="es-ES" b="1" dirty="0" err="1" smtClean="0"/>
              <a:t>Sabés</a:t>
            </a:r>
            <a:r>
              <a:rPr lang="es-ES" b="1" dirty="0" smtClean="0"/>
              <a:t> quién soy yo?</a:t>
            </a:r>
          </a:p>
          <a:p>
            <a:r>
              <a:rPr lang="es-ES" b="1" dirty="0" smtClean="0"/>
              <a:t>Mi abuelo fundó este club, yo nací acá.</a:t>
            </a:r>
          </a:p>
          <a:p>
            <a:r>
              <a:rPr lang="es-ES" b="1" dirty="0" smtClean="0"/>
              <a:t>A mí nadie me va a enseñar nada de MI club!!!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22853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196753"/>
            <a:ext cx="8280920" cy="489654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 numCol="3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altLang="es-AR" sz="2400" dirty="0" smtClean="0"/>
              <a:t>Pedir más detalles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altLang="es-A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altLang="es-AR" sz="2400" dirty="0" smtClean="0"/>
              <a:t>Inundar con detalles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altLang="es-A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altLang="es-AR" sz="2400" dirty="0" smtClean="0"/>
              <a:t>Falta de tiempo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altLang="es-A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altLang="es-AR" sz="2400" dirty="0" smtClean="0"/>
              <a:t>Falta de </a:t>
            </a:r>
          </a:p>
          <a:p>
            <a:r>
              <a:rPr lang="es-MX" altLang="es-AR" sz="2400" dirty="0" smtClean="0"/>
              <a:t>practicidad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altLang="es-A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altLang="es-AR" sz="2400" dirty="0" smtClean="0"/>
              <a:t>Restar importancia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altLang="es-AR" sz="2400" dirty="0" smtClean="0"/>
              <a:t>Mostrar confusión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altLang="es-A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altLang="es-AR" sz="2400" dirty="0" smtClean="0"/>
              <a:t>Presionar por soluciones inmediatas</a:t>
            </a:r>
            <a:endParaRPr lang="es-ES" altLang="es-A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altLang="es-A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altLang="es-AR" sz="2400" dirty="0" smtClean="0"/>
              <a:t>Mantener silencio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altLang="es-AR" sz="2400" dirty="0" smtClean="0"/>
              <a:t>Intelectualizar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altLang="es-A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altLang="es-AR" sz="2400" dirty="0" smtClean="0"/>
              <a:t>Proyectar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altLang="es-A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altLang="es-AR" sz="2400" dirty="0" smtClean="0"/>
              <a:t>Atacar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altLang="es-A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altLang="es-AR" sz="2400" dirty="0" smtClean="0"/>
              <a:t>Cumplir sólo lo necesario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altLang="es-A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altLang="es-AR" sz="2400" dirty="0" smtClean="0"/>
              <a:t>Cuestionar la metodología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altLang="es-A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altLang="es-AR" sz="2400" dirty="0" smtClean="0"/>
              <a:t>Ya estaba sucediendo</a:t>
            </a:r>
            <a:endParaRPr lang="es-ES" altLang="es-AR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4067944" y="178046"/>
            <a:ext cx="4715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RESISTENCIA</a:t>
            </a:r>
            <a:r>
              <a:rPr lang="es-ES" dirty="0" smtClean="0"/>
              <a:t> </a:t>
            </a:r>
            <a:r>
              <a:rPr lang="es-ES" sz="2800" dirty="0"/>
              <a:t>AL CAMBIO</a:t>
            </a:r>
            <a:endParaRPr lang="es-ES" sz="2800" dirty="0"/>
          </a:p>
        </p:txBody>
      </p:sp>
      <p:sp>
        <p:nvSpPr>
          <p:cNvPr id="4" name="3 CuadroTexto"/>
          <p:cNvSpPr txBox="1"/>
          <p:nvPr/>
        </p:nvSpPr>
        <p:spPr>
          <a:xfrm rot="19579761">
            <a:off x="5442081" y="5530801"/>
            <a:ext cx="327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66FF"/>
                </a:solidFill>
              </a:rPr>
              <a:t>¿Te suenan conocidas?</a:t>
            </a:r>
            <a:endParaRPr lang="es-ES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51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31640" y="2996952"/>
            <a:ext cx="55495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/>
              <a:t>¡</a:t>
            </a:r>
            <a:r>
              <a:rPr lang="es-ES" sz="4400" b="1" dirty="0" smtClean="0"/>
              <a:t>MUCHAS GRACIAS!</a:t>
            </a:r>
            <a:endParaRPr lang="es-ES" sz="4400" b="1" dirty="0"/>
          </a:p>
        </p:txBody>
      </p:sp>
    </p:spTree>
    <p:extLst>
      <p:ext uri="{BB962C8B-B14F-4D97-AF65-F5344CB8AC3E}">
        <p14:creationId xmlns:p14="http://schemas.microsoft.com/office/powerpoint/2010/main" val="1367787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65187" y="2204864"/>
            <a:ext cx="71287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3000"/>
              </a:spcAft>
              <a:buAutoNum type="arabicPeriod"/>
            </a:pPr>
            <a:r>
              <a:rPr lang="es-ES" b="1" dirty="0" smtClean="0">
                <a:solidFill>
                  <a:srgbClr val="7030A0"/>
                </a:solidFill>
              </a:rPr>
              <a:t>Sustentabilidad y Rentabilidad: una posibilidad cierta en un mundo ambiguo </a:t>
            </a:r>
            <a:r>
              <a:rPr lang="es-ES" b="1" i="1" dirty="0" smtClean="0">
                <a:solidFill>
                  <a:srgbClr val="7030A0"/>
                </a:solidFill>
              </a:rPr>
              <a:t>(08/11/21)</a:t>
            </a:r>
          </a:p>
          <a:p>
            <a:pPr marL="342900" indent="-342900">
              <a:spcAft>
                <a:spcPts val="3000"/>
              </a:spcAft>
              <a:buAutoNum type="arabicPeriod"/>
            </a:pPr>
            <a:r>
              <a:rPr lang="es-ES" i="1" dirty="0" smtClean="0">
                <a:solidFill>
                  <a:srgbClr val="7030A0"/>
                </a:solidFill>
              </a:rPr>
              <a:t>Planificar, Hacer, Controlar, Ajustar... Siempre (15/11/21)</a:t>
            </a:r>
          </a:p>
          <a:p>
            <a:pPr marL="342900" indent="-342900">
              <a:spcAft>
                <a:spcPts val="3000"/>
              </a:spcAft>
              <a:buAutoNum type="arabicPeriod"/>
            </a:pPr>
            <a:r>
              <a:rPr lang="es-ES" i="1" dirty="0" smtClean="0">
                <a:solidFill>
                  <a:srgbClr val="7030A0"/>
                </a:solidFill>
              </a:rPr>
              <a:t>Trabajar por proyectos para aportar valor a la institución deportiva (29/11/21)</a:t>
            </a:r>
            <a:endParaRPr lang="es-ES" i="1" dirty="0">
              <a:solidFill>
                <a:srgbClr val="7030A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27584" y="764704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PRODEMA. Reuniones 2021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324032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99592" y="620688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s-ES" b="1" dirty="0" smtClean="0"/>
              <a:t>Sustentabilidad y Rentabilidad…  ¿</a:t>
            </a:r>
            <a:r>
              <a:rPr lang="es-ES" b="1" i="1" dirty="0" smtClean="0"/>
              <a:t>una posibilidad cierta en un mundo ambiguo?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99592" y="1844824"/>
            <a:ext cx="7848872" cy="341632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es-ES" u="sng" dirty="0" smtClean="0"/>
              <a:t>TEMARIO</a:t>
            </a:r>
          </a:p>
          <a:p>
            <a:pPr marL="804863" indent="-342900">
              <a:lnSpc>
                <a:spcPct val="300000"/>
              </a:lnSpc>
              <a:buFont typeface="+mj-lt"/>
              <a:buAutoNum type="arabicPeriod"/>
            </a:pPr>
            <a:r>
              <a:rPr lang="es-ES" dirty="0" smtClean="0"/>
              <a:t>Globalización… y modernidad</a:t>
            </a:r>
          </a:p>
          <a:p>
            <a:pPr marL="804863" indent="-342900">
              <a:lnSpc>
                <a:spcPct val="300000"/>
              </a:lnSpc>
              <a:buFont typeface="+mj-lt"/>
              <a:buAutoNum type="arabicPeriod"/>
            </a:pPr>
            <a:r>
              <a:rPr lang="es-ES" dirty="0" smtClean="0"/>
              <a:t>Mundo VUCA</a:t>
            </a:r>
          </a:p>
          <a:p>
            <a:pPr marL="804863" indent="-342900">
              <a:lnSpc>
                <a:spcPct val="300000"/>
              </a:lnSpc>
              <a:buFont typeface="+mj-lt"/>
              <a:buAutoNum type="arabicPeriod"/>
            </a:pPr>
            <a:r>
              <a:rPr lang="es-ES" dirty="0" smtClean="0"/>
              <a:t>¿Resistencia al cambio? ¿O es sólo que antes todo era mejor?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409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116632"/>
            <a:ext cx="663226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61963">
              <a:lnSpc>
                <a:spcPct val="300000"/>
              </a:lnSpc>
            </a:pPr>
            <a:r>
              <a:rPr lang="es-ES" sz="3200" b="1" dirty="0" smtClean="0"/>
              <a:t>Globalización… y modernidad</a:t>
            </a:r>
          </a:p>
        </p:txBody>
      </p:sp>
      <p:pic>
        <p:nvPicPr>
          <p:cNvPr id="1026" name="Picture 2" descr="World Rugby, New Zealand Rugby, la University of Otago y Prevent Biometrics  realizarán estudios innovadores en el rugby comunitario respecto a golpes  de cabeza | World Rugb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5" y="1759028"/>
            <a:ext cx="2713215" cy="189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ike, todo un ejemplo de adaptación a la nueva era tecnológica mediante el  Internet de las Cos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86" y="1440070"/>
            <a:ext cx="2316856" cy="193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Pros y Contras de las Tecnologías Emergentes en la industria - Expo Naves y  Parques Industri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037" y="4005064"/>
            <a:ext cx="3925897" cy="206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287" y="1440071"/>
            <a:ext cx="2108486" cy="193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33" y="3068960"/>
            <a:ext cx="2829977" cy="1727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941168"/>
            <a:ext cx="2427634" cy="159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92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a tecnología en la enseñanza de idiomas: evolución a través de los méto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001" y="1772816"/>
            <a:ext cx="537376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5496" y="44624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lvl="0">
              <a:lnSpc>
                <a:spcPct val="300000"/>
              </a:lnSpc>
            </a:pPr>
            <a:r>
              <a:rPr lang="es-ES" sz="3200" b="1" dirty="0">
                <a:solidFill>
                  <a:prstClr val="black"/>
                </a:solidFill>
              </a:rPr>
              <a:t>Globalización… y modernidad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67804"/>
            <a:ext cx="3067782" cy="198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 rot="1523113">
            <a:off x="467544" y="4792216"/>
            <a:ext cx="3320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7030A0"/>
                </a:solidFill>
              </a:rPr>
              <a:t>BENCHMARKING</a:t>
            </a:r>
            <a:endParaRPr lang="es-ES" sz="2800" dirty="0">
              <a:solidFill>
                <a:srgbClr val="7030A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 rot="20367913">
            <a:off x="4649931" y="5702350"/>
            <a:ext cx="3795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 smtClean="0">
                <a:solidFill>
                  <a:srgbClr val="FF0000"/>
                </a:solidFill>
              </a:rPr>
              <a:t>TRANSCULTURIZA</a:t>
            </a:r>
            <a:r>
              <a:rPr lang="es-ES" sz="2400" dirty="0" smtClean="0">
                <a:solidFill>
                  <a:srgbClr val="FF0000"/>
                </a:solidFill>
              </a:rPr>
              <a:t>CIÓN</a:t>
            </a:r>
            <a:endParaRPr lang="es-E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6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3" y="404664"/>
            <a:ext cx="2736304" cy="1539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3789">
            <a:off x="3360113" y="400974"/>
            <a:ext cx="2319822" cy="1546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Nuestros Servici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85067"/>
            <a:ext cx="2736304" cy="182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57357">
            <a:off x="3530894" y="2349453"/>
            <a:ext cx="2798440" cy="1863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 descr="Hindú Club - Instalacion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97152"/>
            <a:ext cx="2736304" cy="193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indú Club - Instalacion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8880">
            <a:off x="3771347" y="4545269"/>
            <a:ext cx="2987824" cy="211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Usuario\AppData\Local\Microsoft\Windows\Temporary Internet Files\Content.IE5\4UMWFTWN\cover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929349"/>
            <a:ext cx="2288318" cy="120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Usuario\AppData\Local\Microsoft\Windows\Temporary Internet Files\Content.IE5\G9XHT39D\trazos-en-cuarentena-mou-vi-eta-16-agenda-cix_orig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568" y="476672"/>
            <a:ext cx="2330238" cy="208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54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UCA | Noticias | Buenos Aires Ciudad - Gobierno de la Ciudad Autónoma de  Buenos Ai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64" y="980728"/>
            <a:ext cx="4496275" cy="299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Un mundo V.I.C.A.: cómo adaptarnos para sobrevivir y salir fortalecidos.  Por Daniel Colomb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812738"/>
            <a:ext cx="4704195" cy="352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171739" y="105538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Mundo VUCA/VICA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98858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66596"/>
            <a:ext cx="4960020" cy="4902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 rot="19344019">
            <a:off x="346006" y="674995"/>
            <a:ext cx="2761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7030A0"/>
                </a:solidFill>
              </a:rPr>
              <a:t>¿Y antes… y después?</a:t>
            </a:r>
            <a:endParaRPr lang="es-E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62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836712"/>
            <a:ext cx="8496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u="sng" dirty="0" smtClean="0"/>
              <a:t>Volatilidad</a:t>
            </a:r>
          </a:p>
          <a:p>
            <a:endParaRPr lang="es-ES" dirty="0"/>
          </a:p>
          <a:p>
            <a:r>
              <a:rPr lang="es-ES" dirty="0"/>
              <a:t>En economía, el término hace referencia a lo inestable y oscilante. No solo el futuro del trabajo, sino el día a día también se presenta de forma inestable. Las organizaciones se enfrentan a procesos que provocan sacudidas violentas, dado que los directivos deben conducir actualizaciones recurrentes en las normativas y en las tecnologías. En este contexto de transformación empresarial, el rol de recursos humanos es acompañar y facilitar una respuesta rápida y efectiva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b="1" u="sng" dirty="0"/>
              <a:t>Incertidumbre</a:t>
            </a:r>
            <a:endParaRPr lang="es-ES" u="sng" dirty="0"/>
          </a:p>
          <a:p>
            <a:endParaRPr lang="es-ES" dirty="0" smtClean="0"/>
          </a:p>
          <a:p>
            <a:r>
              <a:rPr lang="es-ES" dirty="0" smtClean="0"/>
              <a:t>Las </a:t>
            </a:r>
            <a:r>
              <a:rPr lang="es-ES" dirty="0"/>
              <a:t>competencias de antaño y los métodos de gestión tradicionales ya no son suficientes para el desarrollo de las compañías. La incertidumbre es un tema imperante en las mesas de negocios y recursos humanos. La tecnología es una oportunidad, pero del mismo modo genera desconfianza. Es necesario que los líderes ayuden a comprender las ventajas competitivas que traen las tecnologías digitales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220072" y="304291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Mundo VUCA/VICA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87024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200</TotalTime>
  <Words>496</Words>
  <Application>Microsoft Office PowerPoint</Application>
  <PresentationFormat>Presentación en pantalla (4:3)</PresentationFormat>
  <Paragraphs>74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Concurrencia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20</cp:revision>
  <dcterms:created xsi:type="dcterms:W3CDTF">2021-11-05T13:27:48Z</dcterms:created>
  <dcterms:modified xsi:type="dcterms:W3CDTF">2021-11-05T16:49:11Z</dcterms:modified>
</cp:coreProperties>
</file>